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66" r:id="rId4"/>
    <p:sldId id="282" r:id="rId5"/>
    <p:sldId id="287" r:id="rId6"/>
    <p:sldId id="288" r:id="rId7"/>
    <p:sldId id="286" r:id="rId8"/>
    <p:sldId id="285" r:id="rId9"/>
    <p:sldId id="284" r:id="rId10"/>
    <p:sldId id="303" r:id="rId11"/>
    <p:sldId id="283" r:id="rId12"/>
    <p:sldId id="289" r:id="rId13"/>
    <p:sldId id="298" r:id="rId14"/>
    <p:sldId id="297" r:id="rId15"/>
    <p:sldId id="290" r:id="rId16"/>
    <p:sldId id="291" r:id="rId17"/>
    <p:sldId id="304" r:id="rId18"/>
    <p:sldId id="292" r:id="rId19"/>
    <p:sldId id="281" r:id="rId20"/>
    <p:sldId id="293" r:id="rId21"/>
    <p:sldId id="294" r:id="rId22"/>
    <p:sldId id="295" r:id="rId23"/>
    <p:sldId id="296" r:id="rId24"/>
    <p:sldId id="280" r:id="rId25"/>
  </p:sldIdLst>
  <p:sldSz cx="9144000" cy="6858000" type="screen4x3"/>
  <p:notesSz cx="6858000" cy="99472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18AB7-B769-459D-A635-9545D61EA89B}" type="datetimeFigureOut">
              <a:rPr lang="pt-BR" smtClean="0"/>
              <a:pPr/>
              <a:t>30/07/2014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20A7-16F5-4E56-B9E3-C703ED3A05D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1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3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2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.jpeg"/><Relationship Id="rId5" Type="http://schemas.openxmlformats.org/officeDocument/2006/relationships/image" Target="../media/image1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90546" y="1196752"/>
            <a:ext cx="7772400" cy="331236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SERVIÇO DE AÇÃO SOCIAL DA IGREJA METODISTA EM GUARATINGUETÁ 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>
                <a:latin typeface="Aharoni" pitchFamily="2" charset="-79"/>
                <a:cs typeface="Aharoni" pitchFamily="2" charset="-79"/>
              </a:rPr>
              <a:t>PLANO DE TRABALHO </a:t>
            </a:r>
            <a:endParaRPr lang="pt-BR" b="1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 descr="C:\Users\Cliente\Downloads\logo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332656"/>
            <a:ext cx="1114425" cy="67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90546" y="1700808"/>
            <a:ext cx="7741894" cy="2357454"/>
          </a:xfrm>
        </p:spPr>
        <p:txBody>
          <a:bodyPr>
            <a:normAutofit fontScale="92500" lnSpcReduction="20000"/>
          </a:bodyPr>
          <a:lstStyle/>
          <a:p>
            <a:endParaRPr lang="pt-BR" sz="800" b="1" dirty="0" smtClean="0">
              <a:solidFill>
                <a:schemeClr val="tx1"/>
              </a:solidFill>
            </a:endParaRPr>
          </a:p>
          <a:p>
            <a:r>
              <a:rPr lang="pt-BR" sz="4000" b="1" dirty="0" smtClean="0">
                <a:solidFill>
                  <a:srgbClr val="FF0000"/>
                </a:solidFill>
              </a:rPr>
              <a:t>PAF – PROGRAMA DE ATENDIMENTO À FAMÍLIA </a:t>
            </a:r>
          </a:p>
          <a:p>
            <a:endParaRPr lang="pt-BR" sz="4000" b="1" dirty="0">
              <a:solidFill>
                <a:srgbClr val="FF000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pt-BR" sz="36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ATIVIDADES DESENVOLVIDAS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75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5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91736" y="1196752"/>
            <a:ext cx="867275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Objetivos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O Programa tem por objetivo promover a integração dos beneficiários ao mundo do trabalho por meio de ações articuladas e mobilização social.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Assim o Programa apresenta os seguintes critérios de elegibilidade para a permanência no programa: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O Programa tem a duração de seis meses com a prorrogação até um ano mediante avaliação social;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Freqüência nas reuniões sócio-educativas mensais com temas voltados para a realidade das famílias atendidas;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Participação nos cursos de qualificação profissional oferecidos pela instituição e em parceria com a CEMEP – Centro Municipal de Ensino Profissionalizante.</a:t>
            </a:r>
            <a:endParaRPr lang="pt-BR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9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268760"/>
            <a:ext cx="84296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Os cursos profissionalizantes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O SASIMG em parceria com a CEMEP (Centro Municipal de Ensino Profissionalizante), disponibilizando os seguintes cursos de qualificação profissional de 2ª a 6ª feira das 13h às 17h, para atender as famílias e a comunidade local:</a:t>
            </a: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Corte e costura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ministrado pela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Profa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 Célia, com duração de 01 ano – apoio do CEMEP;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Curso de Pat aplique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ministrado pela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Profa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Nilsa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com duração de 06 meses – apoio do CEMEP;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Panificação artesanal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ministrado pelo Prof. Expedito, onde concluíram o curso 5 turmas – apoio do Fundo Social de Solidariedade;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55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268760"/>
            <a:ext cx="84296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Os cursos profissionalizantes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Curso de Eletrotécnica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básica, residencial e Industrial, com 320 horas/aula, ministrado voluntariamente pelo Prof. Luis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Pasin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com o suporte da voluntária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Osiara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(Igreja Metodista em Guaratinguetá) – Curso realizado pelo SASIMG.</a:t>
            </a:r>
          </a:p>
          <a:p>
            <a:pPr algn="just">
              <a:buFont typeface="Arial" pitchFamily="34" charset="0"/>
              <a:buChar char="•"/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Módulos concluídos: NR 10 – Alunos participantes: 08 </a:t>
            </a: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(não pode haver freqüência menor que 100% -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D.O.U.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598 (07/12/2004) </a:t>
            </a:r>
          </a:p>
          <a:p>
            <a:pPr lvl="1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Eletricidade predial - Alunos iniciais: 26</a:t>
            </a: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 Alunos aprovados (certificação em emissão): 10</a:t>
            </a:r>
          </a:p>
          <a:p>
            <a:pPr lvl="1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Eletricidade Industrial - Alunos iniciais: 12</a:t>
            </a:r>
          </a:p>
          <a:p>
            <a:pPr lvl="1"/>
            <a:r>
              <a:rPr lang="pt-BR" sz="1600" dirty="0" smtClean="0">
                <a:latin typeface="Arial" pitchFamily="34" charset="0"/>
                <a:cs typeface="Arial" pitchFamily="34" charset="0"/>
              </a:rPr>
              <a:t>Alunos aprovados (Certificação em emissão): 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431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268760"/>
            <a:ext cx="842968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8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 curso de Artesanato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>
                <a:latin typeface="Arial" pitchFamily="34" charset="0"/>
                <a:cs typeface="Arial" pitchFamily="34" charset="0"/>
              </a:rPr>
              <a:t>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curso de artesanato é coordenado pelas voluntárias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Valdair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Aparecida de Toledo e Vânia Aparecida Couto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Klauberg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(Igreja Metodista em Guaratinguetá).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Atendem no curso, 40 alunas em diversas áreas: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Bordado em pano; 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Pintura em tecido; 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Macramê;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Crochê e tricô;</a:t>
            </a:r>
          </a:p>
          <a:p>
            <a:pPr lvl="1"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Bolsa em tecido confeccionada com caixa de leite.</a:t>
            </a:r>
          </a:p>
          <a:p>
            <a:pPr lvl="1"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O Serviço Social também tem o atendimento individual para as alunas das áreas de abrangência dos CRAS: Centro, Vila Paulista, Pedregulho e do Parque São Francisco, além de que são realizados encaminhamentos para o AME – Ambulatório Médico de Especialidades e assistência Jurídica.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Temos momentos dedicados a Pastoral que acompanha e atende os Projetos do SASIMG. 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63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90791" y="1124744"/>
            <a:ext cx="864399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com as famílias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São realizados encaminhamentos pela Instituição para as Redes Sócio-assistenciais:</a:t>
            </a: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UBS- Engenheiro Neiva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UBS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Cohab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Projeto Gestante Irmão Altino - Campo do Galvão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Creche Chico Xavier 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Secretaria Municipal de Saúde –Assistidas para exames: DNA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Secretaria Municipal de Assistência Social– Inclusão no programa Minha Casa, Minha Vida 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CRAS Vila Paulista – Documentos,Inclusões em  Programas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CRAS – Pedregulho -Inclusões em  Programas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Conselho Tutelar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Paróquia São Pedro Apostolo – Inclusão no programa de Cesta Básica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7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124744"/>
            <a:ext cx="84296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PROGRAMA DE ATENDIMENTO À FAMÍLIA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pt-BR" sz="1600" dirty="0" smtClean="0">
                <a:latin typeface="Arial" pitchFamily="34" charset="0"/>
                <a:cs typeface="Arial" pitchFamily="34" charset="0"/>
              </a:rPr>
              <a:t>No ano de 2013, o PAF continuou suas atividades através das reuniões sócio educativas mensais com as famílias, onde tivemos a seguinte freqüência e temas abordados:</a:t>
            </a: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85720" y="6324921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200" b="1" i="1" dirty="0" smtClean="0">
                <a:latin typeface="Arial" pitchFamily="34" charset="0"/>
                <a:cs typeface="Arial" pitchFamily="34" charset="0"/>
              </a:rPr>
              <a:t>Obs.: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Foram atendidas 05 cestas de emergência, 01 família desligada por ser atendida tanto na Paróquia de São Pedro quanto no SASIMG e 05 famílias desligadas por 03 faltas consecutivas nas reuniões sem justificativa.</a:t>
            </a:r>
            <a:endParaRPr lang="pt-BR" sz="1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6979205"/>
              </p:ext>
            </p:extLst>
          </p:nvPr>
        </p:nvGraphicFramePr>
        <p:xfrm>
          <a:off x="320038" y="2084801"/>
          <a:ext cx="8530357" cy="4298184"/>
        </p:xfrm>
        <a:graphic>
          <a:graphicData uri="http://schemas.openxmlformats.org/drawingml/2006/table">
            <a:tbl>
              <a:tblPr/>
              <a:tblGrid>
                <a:gridCol w="886993"/>
                <a:gridCol w="1835462"/>
                <a:gridCol w="3085448"/>
                <a:gridCol w="1270478"/>
                <a:gridCol w="1451976"/>
              </a:tblGrid>
              <a:tr h="230390"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cap="all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Reuniões sócio-educativas</a:t>
                      </a:r>
                      <a:endParaRPr lang="pt-BR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4932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Mês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Número </a:t>
                      </a:r>
                      <a:r>
                        <a:rPr lang="pt-BR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 famílias assistidas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Temas Abordados</a:t>
                      </a:r>
                      <a:r>
                        <a:rPr lang="pt-BR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Presença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Faltas </a:t>
                      </a:r>
                      <a:r>
                        <a:rPr lang="pt-BR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justificadas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Fev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Planejamento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Familiar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40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Mar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Comemoração do Dia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Internacional da Mulher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2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Abr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Introdução </a:t>
                      </a: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à Pré-Conferência Municipal</a:t>
                      </a:r>
                      <a:endParaRPr lang="pt-BR" sz="11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 Comunhão com Deus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Mai 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Relação entre Pais e Filhos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Jun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Relações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Afetivas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Ago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As Crianças aprendem o que vivenciam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Set 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Saúde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bucal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3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Out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Prevenção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do Câncer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2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Nov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Apresentação da peça de teatro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“Vida </a:t>
                      </a: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 Moises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”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323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Dez 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Encerramento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 Real </a:t>
                      </a:r>
                      <a:r>
                        <a:rPr lang="pt-BR" sz="11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Sentido </a:t>
                      </a:r>
                      <a:r>
                        <a:rPr lang="pt-BR" sz="11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do Natal</a:t>
                      </a: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0</a:t>
                      </a:r>
                      <a:endParaRPr lang="pt-BR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0238" marR="4023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95135" y="1556792"/>
            <a:ext cx="6400800" cy="2376264"/>
          </a:xfrm>
        </p:spPr>
        <p:txBody>
          <a:bodyPr>
            <a:normAutofit fontScale="92500"/>
          </a:bodyPr>
          <a:lstStyle/>
          <a:p>
            <a:endParaRPr lang="pt-BR" sz="800" b="1" dirty="0" smtClean="0">
              <a:solidFill>
                <a:schemeClr val="tx1"/>
              </a:solidFill>
            </a:endParaRPr>
          </a:p>
          <a:p>
            <a:r>
              <a:rPr lang="pt-BR" sz="4000" b="1" dirty="0" smtClean="0">
                <a:solidFill>
                  <a:srgbClr val="FF0000"/>
                </a:solidFill>
              </a:rPr>
              <a:t>PROJETO ESPERANÇA II </a:t>
            </a:r>
          </a:p>
          <a:p>
            <a:endParaRPr lang="pt-BR" sz="4000" b="1" dirty="0" smtClean="0">
              <a:solidFill>
                <a:srgbClr val="FF0000"/>
              </a:solidFill>
            </a:endParaRPr>
          </a:p>
          <a:p>
            <a:r>
              <a:rPr lang="pt-BR" sz="3600" b="1" dirty="0" smtClean="0">
                <a:solidFill>
                  <a:schemeClr val="tx1"/>
                </a:solidFill>
                <a:latin typeface="Aharoni" pitchFamily="2" charset="-79"/>
                <a:cs typeface="Aharoni" pitchFamily="2" charset="-79"/>
              </a:rPr>
              <a:t>ATIVIDADES DESENVOLVIDAS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99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1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124744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PROJETO ESPERANÇA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Objetivos e ações do Projeto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Diante dos problemas sociais encontrados com elevado número de crianças e adolescentes expostas a envolvimento com drogas, evasão escolar, gravidez na adolescência, violência doméstica, o Projeto Esperança II, tem como objetivo oferecer um programa de ações complementares à escola e de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apoio psico-social e sócio-familiar a crianças e adolescentes, na faixa etária de 06 a 17 anos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O Projeto também desenvolve ações com as famílias das crianças e adolescentes, num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projeto de vida saudável com crianças e adolescentes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que participam de atividades de segunda a quinta-feira, das 08h às 11h.</a:t>
            </a: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A Assistente Social do SASIMG também tem dado suporte às famílias que necessitam ser atendidas e encaminhadas para as redes Sócio-assistenciais: Creche Chico Xavier (vaga na creche), Posto de Saúde da COHAB (atendimento pediátrico e clínico geral) e nos CRAS.</a:t>
            </a:r>
            <a:endParaRPr lang="pt-BR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47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310498"/>
              </p:ext>
            </p:extLst>
          </p:nvPr>
        </p:nvGraphicFramePr>
        <p:xfrm>
          <a:off x="571472" y="1916386"/>
          <a:ext cx="8001056" cy="4515206"/>
        </p:xfrm>
        <a:graphic>
          <a:graphicData uri="http://schemas.openxmlformats.org/drawingml/2006/table">
            <a:tbl>
              <a:tblPr/>
              <a:tblGrid>
                <a:gridCol w="988001"/>
                <a:gridCol w="1322107"/>
                <a:gridCol w="1560754"/>
                <a:gridCol w="1377792"/>
                <a:gridCol w="1397679"/>
                <a:gridCol w="1354723"/>
              </a:tblGrid>
              <a:tr h="502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Arial"/>
                          <a:ea typeface="Times New Roman"/>
                          <a:cs typeface="Times New Roman"/>
                        </a:rPr>
                        <a:t>HORÁRIO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Arial"/>
                          <a:ea typeface="Times New Roman"/>
                          <a:cs typeface="Times New Roman"/>
                        </a:rPr>
                        <a:t>SEGUNDA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TERÇA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QUARTA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QUINTA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SEXTA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08h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Reunião da Equipe 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Atendimentos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53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8h10min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Orientação de estudo </a:t>
                      </a: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Experiência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Matemática</a:t>
                      </a: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Atividade Física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Grupo de orientação psicossocial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Oficinas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* Artes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* Recreação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* Hora da novidade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9:40h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Hora da leitura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015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09h40min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1003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10h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 smtClean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Atividade </a:t>
                      </a: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Física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Empreendedo-rismo</a:t>
                      </a: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Social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Saúde e Qualidade de vida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Pastoral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07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11h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457" marR="654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500034" y="1430932"/>
            <a:ext cx="8072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Cronograma Geral PROJETO ESPERANÇA II - Crianças</a:t>
            </a:r>
            <a:endParaRPr lang="pt-BR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56792"/>
            <a:ext cx="7772400" cy="2936938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CENTRO EDUCACIONAL METODISTA DE ATENDIMENTO A INFÂNCIA</a:t>
            </a:r>
            <a:br>
              <a:rPr lang="pt-BR" b="1" dirty="0" smtClean="0">
                <a:solidFill>
                  <a:srgbClr val="FF0000"/>
                </a:solidFill>
              </a:rPr>
            </a:br>
            <a:r>
              <a:rPr lang="pt-BR" b="1" dirty="0" smtClean="0">
                <a:solidFill>
                  <a:srgbClr val="FF0000"/>
                </a:solidFill>
              </a:rPr>
              <a:t/>
            </a:r>
            <a:br>
              <a:rPr lang="pt-BR" b="1" dirty="0" smtClean="0">
                <a:solidFill>
                  <a:srgbClr val="FF0000"/>
                </a:solidFill>
              </a:rPr>
            </a:br>
            <a:r>
              <a:rPr lang="pt-BR" sz="4000" b="1" dirty="0">
                <a:solidFill>
                  <a:prstClr val="black"/>
                </a:solidFill>
                <a:latin typeface="Aharoni" pitchFamily="2" charset="-79"/>
                <a:cs typeface="Aharoni" pitchFamily="2" charset="-79"/>
              </a:rPr>
              <a:t>ATIVIDADES DESENVOLVIDAS</a:t>
            </a:r>
            <a:r>
              <a:rPr lang="pt-BR" b="1" dirty="0" smtClean="0">
                <a:solidFill>
                  <a:srgbClr val="FF0000"/>
                </a:solidFill>
              </a:rPr>
              <a:t> </a:t>
            </a:r>
            <a:endParaRPr lang="pt-BR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1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5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500034" y="1430932"/>
            <a:ext cx="80724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Cronograma Geral PROJETO ESPERANÇA II - Adolescentes</a:t>
            </a:r>
            <a:endParaRPr lang="pt-BR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ela 11"/>
          <p:cNvGraphicFramePr>
            <a:graphicFrameLocks noGrp="1"/>
          </p:cNvGraphicFramePr>
          <p:nvPr/>
        </p:nvGraphicFramePr>
        <p:xfrm>
          <a:off x="571473" y="1928801"/>
          <a:ext cx="8001055" cy="4517731"/>
        </p:xfrm>
        <a:graphic>
          <a:graphicData uri="http://schemas.openxmlformats.org/drawingml/2006/table">
            <a:tbl>
              <a:tblPr/>
              <a:tblGrid>
                <a:gridCol w="1481649"/>
                <a:gridCol w="1139556"/>
                <a:gridCol w="1423501"/>
                <a:gridCol w="1481649"/>
                <a:gridCol w="1511855"/>
                <a:gridCol w="962845"/>
              </a:tblGrid>
              <a:tr h="554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b="1" dirty="0">
                          <a:latin typeface="Arial"/>
                          <a:ea typeface="Times New Roman"/>
                          <a:cs typeface="Times New Roman"/>
                        </a:rPr>
                        <a:t>HORÁRIO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SEGUNDA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TERÇA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QUARTA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QUINTA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b="1">
                          <a:latin typeface="Arial"/>
                          <a:ea typeface="Times New Roman"/>
                          <a:cs typeface="Times New Roman"/>
                        </a:rPr>
                        <a:t>SEXTA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08h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Acolhimento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Reunião da Equipe Técnica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097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8h10min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Oficina de música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Grupo de orientação psicossocial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Orientação de estudo Experiência matemática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Oficinas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* Artes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* Recreação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* Hora da novidade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839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 err="1" smtClean="0">
                          <a:latin typeface="Arial"/>
                          <a:ea typeface="Times New Roman"/>
                          <a:cs typeface="Times New Roman"/>
                        </a:rPr>
                        <a:t>Empreendedo-rismo</a:t>
                      </a:r>
                      <a:r>
                        <a:rPr lang="pt-BR" sz="1400" dirty="0" smtClean="0"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Social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283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09h40min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Lanche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7925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10h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Saúde e Qualidade de vida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Atividade Física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Atividade Física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t-BR" sz="1400" dirty="0"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Pastoral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641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11h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 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400" dirty="0">
                          <a:latin typeface="Arial"/>
                          <a:ea typeface="Times New Roman"/>
                          <a:cs typeface="Times New Roman"/>
                        </a:rPr>
                        <a:t>Saída</a:t>
                      </a:r>
                      <a:endParaRPr lang="pt-B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222" marR="6722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59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428736"/>
            <a:ext cx="84296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PROJETO ESPERANÇA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Corpo Docente do Projeto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01 </a:t>
            </a:r>
            <a:r>
              <a:rPr lang="pt-BR" sz="1600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Psico-Pedagoga</a:t>
            </a:r>
            <a:r>
              <a:rPr lang="pt-B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01 Assistente Social, 01 Prof. de Educação Física, 02 Voluntários de Música e Pastoral.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Pedagógicas</a:t>
            </a:r>
            <a:endParaRPr lang="pt-B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Jogos pedagógico tais como: soletrando, escrevendo certo entre outros, visando o desenvolvimento cognitivo, social e afetivo;</a:t>
            </a: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Projeto de leitura com o “Livro Se a Criança Governasse o Mundo”, enfatizando ética e cidadania, possibilidades de mudanças em suas vidas, sendo que ao final do projeto os alunos confeccionaram um livro de autoria das crianças e dos adolescentes;</a:t>
            </a:r>
          </a:p>
          <a:p>
            <a:pPr algn="just"/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No Projeto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 Saúde e Qualidade de Vida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temos trabalhos com os temas Alimentação Saudável, Dengue e Reciclagem de lixo;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Acompanhamento de atividades escolares em geral.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83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428736"/>
            <a:ext cx="84296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PROJETO ESPERANÇA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Psicológicas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ão  realizados atendimentos individuais e em grupo, proporcionando o desenvolvimento pessoal e social;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Arte terapia (pintura, artesanato, desenhos);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 Oficina de beleza, atividades livres e lúdicas utilizando-se de jogos e brincadeiras que  estimulam a criatividade e o desenvolvimento psicomotor, a confiança e a melhora da auto estima;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Grupo de terapia com os adolescentes trabalhando o respeito mútuo, a valorização do potencial e o resgate dos vínculos familiares.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07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428736"/>
            <a:ext cx="84296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PROJETO ESPERANÇA II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Esportivas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Atividades de aquecimento e alongamento proporcionando a coordenação motora e socialização;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Jogos de futebol, vôlei e tênis de mesa (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ping-pong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Brincadeiras recreativas como pega-pega, pula corda, esconde-esconde, queimada e bandeirinha, dança da cadeira, atividades aeróbicas, bexiga no pé e diversas gincanas  realizadas na semana do Dia das  crianças.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Culturais e Sociais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Dia de Salão de Beleza;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Comemoração do Dia das Mães e Pais;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Palestras educativas realizadas pela equipe odontológica sobre Higiene Bucal – Secretaria da saúde do Município;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Festa na Roça com apresentação da dança caipira realizada pelos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alunos do Projeto;</a:t>
            </a:r>
          </a:p>
          <a:p>
            <a:pPr algn="just"/>
            <a:endParaRPr lang="pt-BR" sz="800" dirty="0" smtClean="0"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Festa de encerramento do projeto com entrega de presentes e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anetones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buFont typeface="Arial" pitchFamily="34" charset="0"/>
              <a:buChar char="•"/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23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323528" y="1628800"/>
            <a:ext cx="82153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b="1" i="1" dirty="0" smtClean="0">
                <a:latin typeface="Arial" pitchFamily="34" charset="0"/>
                <a:cs typeface="Arial" pitchFamily="34" charset="0"/>
              </a:rPr>
              <a:t>Por fim, agradecemos a Deus a companhia, o cuidado e proteção até aqui, esperançosos de que Ele permanecerá guiando nossos passos e nos conduzindo com Sua mão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pt-BR" sz="2000" b="1" dirty="0" smtClean="0">
                <a:latin typeface="Arial" pitchFamily="34" charset="0"/>
                <a:cs typeface="Arial" pitchFamily="34" charset="0"/>
              </a:rPr>
              <a:t>DIRETORIA E FUNCIONÁRIOS DO SASIMG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3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28596" y="1073642"/>
            <a:ext cx="857256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4475" algn="l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CEMAI </a:t>
            </a:r>
            <a:endParaRPr lang="pt-BR" sz="16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4475" algn="l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4475" algn="l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Objetivos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kumimoji="0" lang="pt-BR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BR" sz="16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romover o desenvolvimento integral da criança, complementando a ação da família e da comunidade;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kumimoji="0" lang="pt-B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pt-BR" sz="1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ssegurar à criança atividades curriculares estimuladoras proporcionando condições adequadas para promover o bem-estar e o desenvolvimento da criança, em seus aspectos físico, psicológico, intelectual, lingüístico, moral e social, mediante a ampliação de suas experiências e o estímulo ao interesse pelo conhecimento do ser humano, da natureza e da sociedade;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Criar um ambiente favorável ao desenvolvimento e ao ajustamento social e afetivo;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Propiciar à criança o desenvolvimento da criatividade, especialmente como elemento de auto-preservação;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Proporcionar à criança seu desenvolvimento individual para que ela tenha capacidade de estabelecer novas relações entre situações já vivenciadas e as que serão apresentadas e nas quais deverá se integrar;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1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428736"/>
            <a:ext cx="842968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Objetivos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Estimular a curiosidade, a iniciativa e a independência da criança;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Desenvolver a psicomotricidade que favoreça o desenvolvimento da personalidade e melhor preparar para o aprendizado da leitura e da escrita;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Promover iniciação à matemática e ao pensamento científico;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Propiciar o desenvolvimento de hábitos de asseio, ordem, economia e iniciativa;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Semear virtudes cívicas, sociais e morais que conduzam ao amor à Pátria, ao bem comum, bem como o respeito aos seus semelhantes e à natureza;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Promover o senso de autodisciplina consciente;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Propiciar o desenvolvimento de habilidades específicas para a eficiência da aprendizagem na escola de ensino fundamental.</a:t>
            </a: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91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310183" y="1196752"/>
            <a:ext cx="842968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CEMAI </a:t>
            </a:r>
            <a:endParaRPr lang="pt-BR" sz="1600" b="1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Alunos, Corpo Docente  e de Apoio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O Centro Educacional Metodista de Atendimento à Infância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atende o número de 73 crianças de 2 a 5 anos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Temos </a:t>
            </a: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13 funcionários trabalhando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 no ensino, atendimento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psico-pedagógico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, direção, limpeza e manutenção, merenda e secretaria;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cs typeface="Arial" pitchFamily="34" charset="0"/>
              </a:rPr>
              <a:t>Atividades Especiais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/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Celebração de Páscoa com a presença dos pais;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Dia das mães – homenagem as mães com uma linda apresentação das crianças;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Festa na Roça – a festa caipira com a participação dos pais, comunidade e Igreja Metodista e Igrejas convidadas;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Dia dos Pais, temos apresentação das crianças em homenagem aos pais, com canções comemorativas e brincadeiras;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15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196752"/>
            <a:ext cx="842968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CEMAI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Atividades Especiais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/>
              <a:t>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Dia dos avós é um momento de especial importância, quando recebemos os avós maternos e paternos na escola, para comemorar este dia e homenagear os queridos avós;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Saída extraclasse: FAZENDINHA em São José dos Campos com as crianças de 4 e 5 anos. As crianças de 2 e 3 anos fizeram o passeio ao AQUARIO de Aparecida;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 FESTA DE ENCERRAMENTO com a participação de todas as crianças é um momento muito gratificante onde Agradecemos à Deus pela companhia, proteção e cuidado no ano que passou.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O projeto ESTAÇÃO DE NATAL, da Secretaria de Promoção Social e da Secretaria de Turismo e Comunicação, onde o CORAL DAS INSTITUIÇÕES FILANTROPICAS puderam participar do “MUSICAL DE NATAL”, com 200 crianças, com regência e organização da professora Claudia Maria Fróes de Toledo (diretora do CEMAI).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67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196752"/>
            <a:ext cx="8429684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CEMAI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Atividades Pedagógicas</a:t>
            </a:r>
            <a:endParaRPr lang="pt-BR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Reuniões de capacitação com as professoras, acontecem durante o ano letivo para planejamento e organização das atividades pedagógicas, sob a orientação e preparação da Diretora Claudia Maria Fróes de Toledo 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Reuniões pedagógicas feitas com pais e responsáveis para apresentação das atividades desenvolvidas – como Projeto de Leitura;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Desenvolvimento de 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P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rojetos de leitura, distribuídos pelos trimestres letivos durante o ano;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Canções, atividades e historias, apresentadas aos pais e familiares pelos alunos;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O atendimento aos pais e familiares por diversas vezes no ano, a fim de sanar as dúvidas, resolver os problemas apresentados e principalmente para fazer com que o desenvolvimento da criança no dia-a-dia da escola, venha a ter um acompanhamento interessado e próximo da realidade dela.</a:t>
            </a: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43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285720" y="1196752"/>
            <a:ext cx="84296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CEMAI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Expansão das atividades escolares</a:t>
            </a:r>
            <a:r>
              <a:rPr lang="pt-BR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Implantação de turma de tempo integral, atendendo crianças de 4 e 5 anos;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As atividades de tempo integral são desenvolvidas para atender as necessidades das crianças quanto ao desenvolvimento físico, cognitivo, social, emocional;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Para as atividades de tempo integral há duas professoras. Uma professora para as atividades artísticas/lúdico-educacionais e outra professora para o momento de descanso;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Ao iniciar o dia, elas tomam o café da manhã e se reúnem para o “Bom dia”. Ao encerrar as atividades da manhã e após o almoço, os alunos do período integral vão ao encontro das crianças da tarde para iniciar um novo período de atividades;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1514475" algn="l"/>
              </a:tabLst>
            </a:pPr>
            <a:r>
              <a:rPr lang="pt-BR" sz="1600" dirty="0" smtClean="0">
                <a:latin typeface="Arial" pitchFamily="34" charset="0"/>
                <a:cs typeface="Arial" pitchFamily="34" charset="0"/>
              </a:rPr>
              <a:t> Faz parte do currículo das atividades desenvolvidas com as crianças do período Integral: Fantoches, construção com lego, montagem, recorte, teatro e música, atividades pedagógicas, passeios pedagógicos; </a:t>
            </a:r>
            <a:endParaRPr lang="pt-BR" sz="1600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endParaRPr lang="pt-BR" b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596" y="214290"/>
            <a:ext cx="3619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57158" y="857232"/>
          <a:ext cx="5810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19" r:id="rId4" imgW="685153" imgH="251936" progId="">
                  <p:embed/>
                </p:oleObj>
              </mc:Choice>
              <mc:Fallback>
                <p:oleObj r:id="rId4" imgW="685153" imgH="251936" progId="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58" y="857232"/>
                        <a:ext cx="5810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Imagem 6" descr="Logo_CEMAI_20 anos_baixa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15272" y="285728"/>
            <a:ext cx="1104900" cy="666750"/>
          </a:xfrm>
          <a:prstGeom prst="rect">
            <a:avLst/>
          </a:prstGeom>
        </p:spPr>
      </p:pic>
      <p:sp>
        <p:nvSpPr>
          <p:cNvPr id="8" name="Retângulo 7"/>
          <p:cNvSpPr/>
          <p:nvPr/>
        </p:nvSpPr>
        <p:spPr>
          <a:xfrm>
            <a:off x="357158" y="1196752"/>
            <a:ext cx="842968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CEMAI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1514475" algn="l"/>
              </a:tabLst>
            </a:pPr>
            <a:r>
              <a:rPr lang="pt-BR" sz="16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CENTRO EDUCACIONAL METODISTA DE ATENDIMENTO À INFÂNCIA</a:t>
            </a:r>
          </a:p>
          <a:p>
            <a:pPr algn="just"/>
            <a:endParaRPr lang="pt-BR" sz="1600" b="1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b="1" i="1" dirty="0" smtClean="0">
                <a:latin typeface="Arial" pitchFamily="34" charset="0"/>
                <a:cs typeface="Arial" pitchFamily="34" charset="0"/>
              </a:rPr>
              <a:t>O eixo de todo trabalho pedagógico são as múltiplas formas de diálogo e interação:</a:t>
            </a:r>
            <a:endParaRPr lang="pt-BR" sz="16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sz="1600" b="1" i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1600" b="1" i="1" dirty="0" smtClean="0">
                <a:latin typeface="Arial" pitchFamily="34" charset="0"/>
                <a:cs typeface="Arial" pitchFamily="34" charset="0"/>
              </a:rPr>
              <a:t>Este deve primar pelo envolvimento e interesse genuíno dos adultos, em todas as situações, provocando, brincando, rindo, apoiando, acolhendo, estabelecendo limites com energia e sensibilidade, consolando, observando, estimulando e desafiando a curiosidade e a criatividade, através de exercícios de sensibilidade, reconhecendo e alegrando-se com as conquistas individuais  e coletivas das crianças, sobretudo as que promovam a autonomia, a responsabilidade e a solidariedade.</a:t>
            </a:r>
          </a:p>
          <a:p>
            <a:pPr algn="just"/>
            <a:endParaRPr lang="pt-BR" sz="1600" b="1" i="1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Diretrizes Curriculares Nacionais para Educação Infantil</a:t>
            </a:r>
          </a:p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Resolução CNE/CEB nº 1 </a:t>
            </a:r>
          </a:p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De 7 DE ABRIL DE 1999</a:t>
            </a:r>
          </a:p>
          <a:p>
            <a:r>
              <a:rPr lang="pt-BR" sz="1200" dirty="0" smtClean="0">
                <a:latin typeface="Arial" pitchFamily="34" charset="0"/>
                <a:cs typeface="Arial" pitchFamily="34" charset="0"/>
              </a:rPr>
              <a:t>(Diário Oficial de 13/4/9, seção 1, p 18)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2263</Words>
  <Application>Microsoft Office PowerPoint</Application>
  <PresentationFormat>Apresentação na tela (4:3)</PresentationFormat>
  <Paragraphs>434</Paragraphs>
  <Slides>24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0</vt:i4>
      </vt:variant>
      <vt:variant>
        <vt:lpstr>Títulos de slides</vt:lpstr>
      </vt:variant>
      <vt:variant>
        <vt:i4>24</vt:i4>
      </vt:variant>
    </vt:vector>
  </HeadingPairs>
  <TitlesOfParts>
    <vt:vector size="29" baseType="lpstr">
      <vt:lpstr>Aharoni</vt:lpstr>
      <vt:lpstr>Arial</vt:lpstr>
      <vt:lpstr>Calibri</vt:lpstr>
      <vt:lpstr>Times New Roman</vt:lpstr>
      <vt:lpstr>Tema do Office</vt:lpstr>
      <vt:lpstr>SERVIÇO DE AÇÃO SOCIAL DA IGREJA METODISTA EM GUARATINGUETÁ   PLANO DE TRABALHO </vt:lpstr>
      <vt:lpstr>CENTRO EDUCACIONAL METODISTA DE ATENDIMENTO A INFÂNCIA  ATIVIDADES DESENVOLVIDAS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SASIMG - 2013</dc:title>
  <dc:creator>User</dc:creator>
  <cp:lastModifiedBy>Alexander Libonatto Fernandez</cp:lastModifiedBy>
  <cp:revision>164</cp:revision>
  <dcterms:created xsi:type="dcterms:W3CDTF">2014-04-23T15:40:40Z</dcterms:created>
  <dcterms:modified xsi:type="dcterms:W3CDTF">2014-07-30T15:17:09Z</dcterms:modified>
</cp:coreProperties>
</file>